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laude.md" TargetMode="External"/><Relationship Id="rId3" Type="http://schemas.openxmlformats.org/officeDocument/2006/relationships/hyperlink" Target="http://execplan.md" TargetMode="External"/><Relationship Id="rId4" Type="http://schemas.openxmlformats.org/officeDocument/2006/relationships/hyperlink" Target="http://index.m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be27a76cb5_9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be27a76cb5_9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92fbafee11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92fbafee11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92fbafee11_1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92fbafee11_1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92fbafee11_3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92fbafee11_3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92fbafee11_3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92fbafee11_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92fbafee11_3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92fbafee11_3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Passed at the beginning of each message. Provides basic rules for Claude. </a:t>
            </a:r>
            <a:endParaRPr/>
          </a:p>
          <a:p>
            <a:pPr indent="0" lvl="0" marL="0" rtl="0" algn="l">
              <a:lnSpc>
                <a:spcPct val="115000"/>
              </a:lnSpc>
              <a:spcBef>
                <a:spcPts val="1200"/>
              </a:spcBef>
              <a:spcAft>
                <a:spcPts val="0"/>
              </a:spcAft>
              <a:buClr>
                <a:schemeClr val="dk1"/>
              </a:buClr>
              <a:buSzPts val="1100"/>
              <a:buFont typeface="Arial"/>
              <a:buNone/>
            </a:pPr>
            <a:r>
              <a:rPr lang="en"/>
              <a:t>CLAUDE.MD → CLAUDE'S MEMORY</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930ff67942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930ff67942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930ff67942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930ff67942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92fbafee11_3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92fbafee11_3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930ff67942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930ff67942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930ff67942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930ff67942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marR="152400" rtl="0" algn="l">
              <a:lnSpc>
                <a:spcPct val="142857"/>
              </a:lnSpc>
              <a:spcBef>
                <a:spcPts val="0"/>
              </a:spcBef>
              <a:spcAft>
                <a:spcPts val="0"/>
              </a:spcAft>
              <a:buClr>
                <a:schemeClr val="dk1"/>
              </a:buClr>
              <a:buSzPts val="1100"/>
              <a:buFont typeface="Arial"/>
              <a:buNone/>
            </a:pPr>
            <a:r>
              <a:rPr lang="en" sz="1050">
                <a:solidFill>
                  <a:srgbClr val="444746"/>
                </a:solidFill>
                <a:highlight>
                  <a:srgbClr val="F0F4F9"/>
                </a:highlight>
                <a:latin typeface="Roboto"/>
                <a:ea typeface="Roboto"/>
                <a:cs typeface="Roboto"/>
                <a:sym typeface="Roboto"/>
              </a:rPr>
              <a:t>Leave the text blue. Use the same text font all over the slide. No different fonts allowed. Leave the same background, the same as on the second slide. Instead of using Slight blue and White for the background color, use instead Slight red and White for the background color. ## Slide: The Future of Software Development **Title:** Conclusion --- • Code becomes a commodity. Developer value shifts to defining intent, verifying outcomes, and mastering abstractions that multiply what one person can build. • Machines executing autonomously for hours will transform development. Kill coding? More likely an evolution of what it means to build software. • Structure and abstractions enable autonomy. Specifications, memory systems, MCPs, skills, et cetera become the infrastructure. • The future belongs to those who adapt: mastering new tools, learning continuously, and combining human judgment with machine execution.</a:t>
            </a:r>
            <a:endParaRPr sz="1050">
              <a:solidFill>
                <a:srgbClr val="444746"/>
              </a:solidFill>
              <a:highlight>
                <a:srgbClr val="F0F4F9"/>
              </a:highlight>
              <a:latin typeface="Roboto"/>
              <a:ea typeface="Roboto"/>
              <a:cs typeface="Roboto"/>
              <a:sym typeface="Roboto"/>
            </a:endParaRPr>
          </a:p>
          <a:p>
            <a:pPr indent="0" lvl="0" marL="0" rtl="0" algn="l">
              <a:spcBef>
                <a:spcPts val="0"/>
              </a:spcBef>
              <a:spcAft>
                <a:spcPts val="0"/>
              </a:spcAft>
              <a:buNone/>
            </a:pPr>
            <a:r>
              <a:rPr lang="en"/>
              <a:t>"Light, ethereal marbled texture with soft, flowing swirls in muted red and cream tones. The pattern resembles liquid marble or silk fabric with gentle, organic undulations. The swirls flow diagonally across the slide, creating subtle movement without being distracting. The overall effect is warm, clean, and sophisticated—with low contrast between the lightest cream-whites and the soft red tones. It has a watery, fluid quality reminiscent of diluted ink in water or polished marble stone. The texture is subtle enough to remain in the background while adding visual interest and a premium, professional feel." Color palette: Soft red-white: #f5e0e0 Light muted red: #e8b8b8 Dusty red: #d49090 Medium red-rose: #c07070 Deeper true red in swirls: #a85050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92fbafee11_3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92fbafee11_3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930ff67942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930ff67942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be2d8333d0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be2d8333d0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Like an onion of information. There are layers. It follows progressive disclosure principles so you put into context what it needs to know. </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First reads </a:t>
            </a:r>
            <a:r>
              <a:rPr lang="en" sz="1800" u="sng">
                <a:solidFill>
                  <a:srgbClr val="0097A7"/>
                </a:solidFill>
                <a:hlinkClick r:id="rId2">
                  <a:extLst>
                    <a:ext uri="{A12FA001-AC4F-418D-AE19-62706E023703}">
                      <ahyp:hlinkClr val="tx"/>
                    </a:ext>
                  </a:extLst>
                </a:hlinkClick>
              </a:rPr>
              <a:t>claude.md</a:t>
            </a:r>
            <a:r>
              <a:rPr lang="en" sz="1800">
                <a:solidFill>
                  <a:srgbClr val="595959"/>
                </a:solidFill>
              </a:rPr>
              <a:t> - essentials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Then </a:t>
            </a:r>
            <a:r>
              <a:rPr lang="en" sz="1800" u="sng">
                <a:solidFill>
                  <a:srgbClr val="0097A7"/>
                </a:solidFill>
                <a:hlinkClick r:id="rId3">
                  <a:extLst>
                    <a:ext uri="{A12FA001-AC4F-418D-AE19-62706E023703}">
                      <ahyp:hlinkClr val="tx"/>
                    </a:ext>
                  </a:extLst>
                </a:hlinkClick>
              </a:rPr>
              <a:t>EXECPLAN.md</a:t>
            </a:r>
            <a:r>
              <a:rPr lang="en" sz="1800">
                <a:solidFill>
                  <a:srgbClr val="595959"/>
                </a:solidFill>
              </a:rPr>
              <a:t> - more in depth</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Based on that and the </a:t>
            </a:r>
            <a:r>
              <a:rPr lang="en" sz="1800" u="sng">
                <a:solidFill>
                  <a:srgbClr val="0097A7"/>
                </a:solidFill>
                <a:hlinkClick r:id="rId4">
                  <a:extLst>
                    <a:ext uri="{A12FA001-AC4F-418D-AE19-62706E023703}">
                      <ahyp:hlinkClr val="tx"/>
                    </a:ext>
                  </a:extLst>
                </a:hlinkClick>
              </a:rPr>
              <a:t>INDEX.md</a:t>
            </a:r>
            <a:r>
              <a:rPr lang="en" sz="1800">
                <a:solidFill>
                  <a:srgbClr val="595959"/>
                </a:solidFill>
              </a:rPr>
              <a:t> it navigates to the correct context</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Idea is to keep everything as clean and updated as possible. </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930ff67942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930ff67942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930ff67942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930ff67942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92fbafee11_3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92fbafee11_3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be2d8333d0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be2d8333d0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930ff6794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930ff6794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930ff6794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930ff6794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your preferences, you can save MCPs.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important to understand that MCPs are passed as context to Claude, and depending on where you save them, they might or might not be always loaded into context.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context you take for stuff that is irrelevant, the worst the output of the model is going to be.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Generally recommendable to install the ones you need in the project you need And have only one or just a few global ones..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930ff67942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930ff6794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930ff6794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930ff6794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92fbafee11_3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92fbafee11_3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92fbafee11_1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92fbafee11_1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https://docs.google.com/document/d/13ECUakaFhaS2aqFlWY99z2qcfWFCjV-D7jAEgTxHZd0/edit?tab=t.0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92fbafee11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92fbafee11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chromewebstore.google.com/publisher/anthropic/u308d63ea0533efcf7ba778ad42da7390" TargetMode="External"/><Relationship Id="rId4" Type="http://schemas.openxmlformats.org/officeDocument/2006/relationships/hyperlink" Target="http://code.claude.com/docs/en/overview" TargetMode="External"/><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Keep the same text and font and font size for everything (just place author name lower), but regenerate the background and make it quantum black inspired. Prompt: Abstract digital background with sculptural, flowing forms inspired by liquid metal and quantum physics. Deep navy blue (#080c14) base transitioning to vibrant cobalt (#2a5cb0) in the upper right. Features bold, sweeping three-dimensional ribbon forms in rich midnight blue (#1e4080) and deep cobalt (#2050a0)—thick, smooth, and undulating like molten metal frozen in motion. The ribbons twist and layer over one another, flowing diagonally from upper right to lower left with elegant S-curves and dramatic folds. Unlike typical horizontal waves, these forms spiral and interweave more vertically, creating a rising, ascending quality. Some ribbons taper to fine points before merging into broader sweeps. Sharp highlights of vivid teal (#5090a8) and bright cyan (#90d5e8) trace along the crests and edges where light catches the glossy surfaces, with occasional brighter flares where ribbons intersect. Deep shadowed valleys between the folds in near-black navy (#0f1a2e) create strong contrast and dimensionality. The forms have a polished, reflective quality—sleek and weighty, like chrome or obsidian glass with a blue tint. A subtle sense of depth, as if the ribbons emerge from and recede into infinite dark space. The left third remains open, fading into dark navy (#080c14) for text placement. No grey or desaturated tones—purely saturated blues and cyans. Premium corporate aesthetic, sophisticated and powerful. High resolution, studio lighting with dramatic specular highlights, photorealistic 3D rendered appearance.&quot;" id="54" name="Google Shape;54;p13"/>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Ultrathink: &quot;Simple vs. Easy:&#10;&#10;Many of us are Reward Hacking ourselves: &#10;&#10;We confuse “low effort and easy” with “well designed and simple”. &#10;&#10;My argument is actually that we are not confusing them, but that we want to confuse them. I think many of us are reward-hacking ourselves due to the addictive nature of AI (and other pressures too). &#10;&#10;Every time we choose easy, we’re trading speed and low effort now, for complexity and technical debt later. &quot;" id="99" name="Google Shape;99;p22"/>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Use the same EXACT background as second slide. Use light yellow instead of slight blue but leave the background the same.  Ultrathink: If you fill the context window of an LLM, the quality of the answer drops. There’s a bunch of AI research showing this. That happens, regardless of whether what was generated is technical debt or not. But if what you generated is also technical debt, then you don't only have that processing burden that dropped in accuracy from the LLM tied with increased costs, But then you also have the LLM having a grown part of the context that is used just as validly, which is the AI Slob, which is used just as validly as the rest of the context. Therefore, you have your AI Slob, essentially, your technical debt, influencing and making it more likely that you generate more AI Slop, which in turn compounds even more. This also ignores any reasoning tokens used to think over the technical debt, but they’d follow a similar trajectory" id="104" name="Google Shape;104;p23"/>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Leave the text blue. Use the same text font (Loretta Semi Bold) all over the slide. No different fonts allowed. &quot;MINDSET SHIFT: VIBE CODING VS. VIBE ENGINEERING Structure enables autonomy. VIBE CODING (THE CASINO) Prompt: &quot;Build me an app&quot; Context: None provided Review: Accept all output without understanding Result: Flip a coin—technical debt, bugs, &quot;Junior Engineer&quot; quality. VIBE ENGINEERING (THE ARCHITECT) Prompt: Detailed specifications and living document (EXECPLAN.md) Context: Explicit constraints, project context and style rules (CLAUDE.md) Tests: Verification that agents can run Review: Interrupt and correct with full system understanding Result: 10x output, maintainable architecture. Key Insight: Treat the AI not as a magic wand, but as a bright junior engineer who types fast but needs explicit instruction.&quot; The background is a light, ethereal marbled texture with soft, flowing swirls in pale icy blue and white tones. The pattern resembles liquid marble or silk fabric with gentle, organic undulations. The swirls flow diagonally across the slide, creating subtle movement without being distracting. The overall effect is cool, clean, and sophisticated—with very low contrast between the lightest whites and the soft powder blue/aqua tones. It has a watery, fluid quality reminiscent of diluted ink in water or polished marble stone. The texture is subtle enough to remain in the background while adding visual interest and a premium, professional feel. Color palette: Soft white: approximately #f5f9fb Pale icy blue: approximately #d8e8ef Light aqua/powder blue: approximately #c5dce8 Subtle blue-grey in deeper swirls: approximately #a8c8d8" id="109" name="Google Shape;109;p24"/>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Use the same EXACT background as third slide. Use light red instead of slight blue but leave the background the same. Leave the text blue. Use the same text font all over the slide. No different fonts allowed. &quot;3 phase approach for Context Compression: Research: Feed architecture diagrams, design docs, diagrams, runbooks, Slack threads. Probe the AI's analysis, correct errors, iterate. Output: a research document. (if existing codebase) Then use agents to analyze the codebase and map out the components and dependencies. This is not a one shot process, it is iterative and you might need to correct the AI and check the analysis. This is not the most fun of the process, but it is the highest leverage part of the process. Any slack or uncorrected errors here will be paid for in the future. This is where a lot of the important architecture considerations are made. Planning: Create detailed implementation plans with real code structure, function signatures, type definitions, which files to modify, what functions to create, how components interact. Make it &quot;paint by numbers&quot; clear. Implementation: With clear specs, context stays clean. No 50-message evolutionary spiral. AI executes and builds it. Thinking, understanding and high level judgement about your code can’t be outsourced for now.&quot;" id="114" name="Google Shape;114;p25"/>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Use the same EXACT background as second slide. Use light green and white  as background color instead of slight blue but leave the background the same. Leave the text blue. Leave the text blue. Use the same text font all over the slide. No different fonts allowed. ## Description This slide explains the concept of a &quot;CLAUDE.md&quot; file as a foundational scaffolding element for AI-assisted coding. The slide has a dark background with a two-column layout. On the left is a definition box explaining what CLAUDE.md is. On the right is a mock terminal/code editor window showing an example CLAUDE.md file with syntax highlighting. There's a callout box labeled &quot;Guardrails for Autonomy&quot; with an arrow pointing to the Verification section, emphasizing that this section provides constraints for autonomous AI behavior. The Claude Code logo (blue chevron brackets) appears in the top right corner. --- ## Verbatim Transcription **Scaffolding 1: The Context File (`CLAUDE.md`)** **Definition:** A file in the repository root automatically pulled into the agent's context. It encodes organizational standards and acts as the 'System Prompt' for the project. [Callout box:] Guardrails for Autonomy → [points to Verification section] --- **[Terminal window: CLAUDE.md]** ``` # CLAUDE.md ## Commands - Test: `npm test` - Build: `npm run build` - Typecheck: `npm run typecheck` ## Architecture - /src/api: API routes only - /src/lib: Shared utilities (pure functions) ## Coding Standards - Prefer functional components - Use Tailwind tokens only (no arbitrary values) - Error handling: Use typed results, no throwing ## Verification - Run tests before marking task complete. - Analyze impact on `auth.ts` before changes. ```&#10;" id="119" name="Google Shape;119;p26"/>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Leave the text blue. Use the same text font all over the slide. No different fonts allowed. Leave the same background, the same as on the second slide. Instead of using Slight blue and White for the background color, use instead Slight green and White for the background color.  &quot;## Slide: The CLAUDE.md Pattern&#10;&#10;**Problem:** AI assistants forget between sessions. Codebases do not.&#10;&#10;**Solution: Three Protocols**&#10;&#10;| Protocol | Action |&#10;|----------|--------|&#10;| **Bootstrap** | Load project state at session start |&#10;| **Retrieve** | Search archives before writing code |&#10;| **Update** | Document work for future sessions |&#10;&#10;**Core Loop**&#10;&#10;```&#10;Start → Read state → Search memory → Do work → Write back&#10;```&#10;&#10;**Constraints**&#10;&#10;| Type | Examples |&#10;|------|----------|&#10;| **Always** | Run tests, follow patterns, update docs |&#10;| **Never** | Skip retrieval, break conventions, ignore history |&#10;&#10;**Key Insight:** The AI is stateless. The repo is the memory. The instruction file defines read/write protocols and rules.&quot;" id="124" name="Google Shape;124;p27"/>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Leave the text blue. Use the same text font all over the slide. No different fonts allowed. Leave the same background, the same as on the second slide. Instead of using Slight blue and White for the background color, use instead Slight green and White for the background color.       ## Abstract Pseudocode Algorithm&#10;&#10;```&#10;ON_SESSION_START:&#10;    load this instruction file into working memory&#10;    load active project state document&#10;    &#10;    orient:&#10;        - what is this project?&#10;        - what is its current status?&#10;        - what are the primary interfaces/components?&#10;&#10;BEFORE_ANY_IMPLEMENTATION:&#10;    # Mandatory context retrieval - never skip&#10;    read memory index (what knowledge exists?)&#10;    read architectural constraints (what's already decided?)&#10;    read technology decisions (what stack choices are locked?)&#10;    &#10;    # Parallel knowledge gathering&#10;    parallel:&#10;        scout_1 → search decision archives → return constraints, rationale&#10;        scout_2 → search implementation history → return patterns, gotchas&#10;        scout_3 → search schema/structure docs → return affected components&#10;    &#10;    wait for all scouts&#10;    synthesize findings before writing any code&#10;&#10;WHEN_WORKING:&#10;    # Route to relevant archived knowledge based on task type&#10;    match task_type to knowledge_domain:&#10;        load corresponding memory files&#10;    &#10;    # Reactive retrieval triggers&#10;    if user_asks_about_past_work: retrieve relevant history&#10;    if unexpected_behavior: check documented issues&#10;    if uncertain_about_prior_decision: search decision logs&#10;&#10;HARD_CONSTRAINTS:&#10;    # Project-specific prohibitions&#10;    maintain list of &quot;never do&quot; items&#10;    &#10;    # Project-specific requirements  &#10;    maintain list of &quot;always do&quot; items&#10;&#10;AFTER_COMPLETING_WORK:&#10;    1. archive detailed notes → appropriate memory location&#10;    2. update active state document (timestamped, concise)&#10;    3. update memory index if new files created&#10;    4. record decisions with rationale&#10;    &#10;    writing_style:&#10;        - optimize for future retrieval, not readability&#10;        - structured formats over prose&#10;        - include precise references (file paths, line numbers)&#10;        - preserve full context for stateless resumption&#10;&#10;ON_SENSITIVE_OPERATIONS:&#10;    1. verify preconditions&#10;    2. check relevant documentation&#10;    3. ensure rollback plan exists&#10;    4. never proceed without understanding consequences&#10;```&#10;&#10;---&#10;&#10;## Intuition&#10;&#10;This file solves a fundamental problem: **AI assistants are stateless, but software projects accumulate history, decisions, and context.**&#10;&#10;The algorithm does three things:&#10;&#10;1. **Bootstraps understanding** — Tells the AI what it's looking at and where to find deeper context. Without this, every session starts from zero.&#10;&#10;2. **Enforces retrieval before action** — Prevents the AI from making confident changes that contradict past decisions. The &quot;scout&quot; pattern forces research before implementation: *&quot;You don't know what you don't know — go find out before touching anything.&quot;*&#10;&#10;3. **Mandates documentation as a side effect of work** — Every completed task must update the knowledge base so future sessions inherit context. This transforms the AI from a forgetful helper into a node in a persistent system.&#10;&#10;**The core pattern:** Externalize memory into structured documents, define retrieval protocols, require updates after work. The AI becomes a stateless processor operating on a stateful knowledge graph." id="129" name="Google Shape;129;p28"/>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Use the same EXACT background as second slide. Use light orange and white as background color instead of slight blue but leave the background the same. Leave the text blue. Leave the text blue. Use the same text font all over the slide. No different fonts allowed. ## Description This slide presents the second scaffolding concept: a &quot;plans.md&quot; file that serves as a living document to combat context window limitations in long-running AI agent tasks. The slide has a dark background with a two-column layout. On the left is a problem/solution explanation box. On the right is a mock code editor showing an example plans.md file with sections for status, specification, progress (with checkboxes), decision log, and surprises. A circular arrow diagram on the right indicates the iterative nature—the agent reads, executes, updates, and compacts context. The &quot;Update API endpoints&quot; task is highlighted in blue, indicating the current task being worked on. --- ## Verbatim Transcription **Scaffolding 2: The Living Plan (`plans.md`)** Solving the Context Window Amnesia **Problem:** For long tasks (hours), the agent loses context or drifts. **Solution:** The Exec Plan Pattern. A living document updated by the agent. It acts as external memory and a supervision log. --- **[Code editor window: `plans.md`]** ``` ## Status: In Progress ## Specification [redacted/placeholder lines] ## Progress [x] Map database schema [x] Create migration file [ ] Update API endpoints ← [highlighted as current task] [ ] Write tests ## Decision Log - Chose UUIDs over Integers for scalability. ## Surprises - Found deprecated dependency in auth module. ``` --- [Circular arrow annotation on right side:] Agent reads, executes, updates, and compacts context.&#10;#  MAKE SURE YOU DID NOT JUST SAY &quot;LIVING DOCUMENT&quot; BUT &quot;LIVING OKANNING DOCUMENT&quot; #" id="134" name="Google Shape;134;p29"/>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Leave the text blue. Use the same text font all over the slide. No different fonts allowed. Leave the same background, the same as on the second slide. Instead of using Slight blue and White for the background color, use instead Slight orange and White for the background color.                     &quot;## Slide: PLANS.md&#10;&#10;**Title:** Writing Self-Contained Execution Plans&#10;&#10;---&#10;&#10;**Problem:** Agents forget between sessions. Plans must contain everything needed to succeed.&#10;&#10;---&#10;&#10;**Core Principles**&#10;&#10;| Principle | Meaning |&#10;|-----------|---------|&#10;| Self-contained | All knowledge embedded, no external references |&#10;| Outcome-focused | Describe user-visible behavior, not code changes |&#10;| Living document | Update Progress, Surprises, Decisions as work proceeds |&#10;&#10;---&#10;&#10;**Validation Rule**&#10;&#10;Acceptance is behavior, not code.&#10;&#10;Good: &quot;Navigating to /health returns HTTP 200&quot;&#10;&#10;Bad: &quot;Added HealthCheck struct&quot;&#10;&#10;---&#10;&#10;**Key Insight**&#10;&#10;A novice with only the plan and codebase should be able to succeed. If not, the plan has failed.&quot;" id="139" name="Google Shape;139;p30"/>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Leave the text blue. Use the same text font all over the slide. No different fonts allowed. Leave the same background, the same as on the second slide. Instead of using Slight blue and White for the background color, use instead Slight orange and White for the background color.        ## Abstract Pseudocode Algorithm&#10;&#10;```&#10;DOCUMENT_STRUCTURE:&#10;    # Required sections (non-negotiable)&#10;    purpose:           why this work matters, what user gains&#10;    progress:          checkbox list of granular steps with timestamps&#10;    surprises:         unexpected findings with evidence&#10;    decision_log:      choices made with rationale&#10;    retrospective:     outcomes and lessons learned&#10;    context:           current state, key files, definitions&#10;    plan_of_work:      sequence of edits in prose&#10;    concrete_steps:    exact commands with expected output&#10;    validation:        how to verify success behaviorally&#10;    recovery:          how to retry or rollback safely&#10;&#10;AUTHORING_PRINCIPLES:&#10;    # Self-containment is paramount&#10;    assume reader knows nothing&#10;    define every term on first use&#10;    embed all required knowledge (no external references)&#10;    repeat assumptions rather than reference earlier sections&#10;    &#10;    # Outcome focus&#10;    start with user-visible behavior&#10;    anchor every milestone to observable results&#10;    phrase acceptance as behavior, not code attributes&#10;    show exact commands and expected output&#10;&#10;WHEN_WRITING_PLAN:&#10;    read source material thoroughly&#10;    start from skeleton, flesh out during research&#10;    resolve ambiguities in the document (do not defer to reader)&#10;    use prose over lists (except Progress section)&#10;    define jargon immediately upon introduction&#10;    name files with full paths&#10;    show working directory for all commands&#10;&#10;WHEN_IMPLEMENTING_PLAN:&#10;    do not prompt user for next steps&#10;    proceed autonomously through milestones&#10;    update Progress section at every stopping point&#10;    commit frequently&#10;    resolve ambiguities independently&#10;&#10;WHEN_REVISING_PLAN:&#10;    record decision in Decision Log with rationale&#10;    update all affected sections comprehensively&#10;    maintain self-containment after changes&#10;    write revision note at bottom explaining the change&#10;&#10;MILESTONE_STRUCTURE:&#10;    for each milestone:&#10;        describe scope in prose&#10;        state what exists after that did not before&#10;        list commands to run&#10;        define observable acceptance criteria&#10;        &#10;    # Each milestone must be:&#10;    independently_verifiable: true&#10;    incrementally_valuable: true&#10;    labeled_if_prototype: true&#10;&#10;LIVING_DOCUMENT_PROTOCOL:&#10;    on_discovery:&#10;        add to Surprises section with evidence&#10;    &#10;    on_decision:&#10;        add to Decision Log with rationale and date&#10;    &#10;    on_course_change:&#10;        update Decision Log&#10;        reflect in Progress&#10;        maintain consistency across sections&#10;    &#10;    on_completion:&#10;        write Outcomes and Retrospective&#10;        compare result against original purpose&#10;&#10;VALIDATION_REQUIREMENTS:&#10;    # Not optional&#10;    include test commands&#10;    show expected vs actual output&#10;    demonstrate behavior change (not just code change)&#10;    prove effectiveness beyond compilation&#10;    &#10;    # Acceptance phrasing&#10;    good: &quot;navigating to /health returns HTTP 200 with body OK&quot;&#10;    bad:  &quot;added HealthCheck struct&quot;&#10;&#10;SAFETY_REQUIREMENTS:&#10;    steps must be idempotent (repeatable without damage)&#10;    include retry path for risky operations&#10;    describe rollback for destructive changes&#10;    prefer additive changes validated incrementally&#10;&#10;FAILURE_MODES_TO_AVOID:&#10;    - undefined jargon&#10;    - code that compiles but does nothing useful&#10;    - deferring decisions to reader&#10;    - referencing external docs instead of embedding knowledge&#10;    - describing internal attributes instead of behavior&#10;    - incomplete Progress tracking&#10;```&#10;&#10;---&#10;&#10;## Intuition&#10;&#10;This file is a **specification for writing specifications**. It defines how to create execution plans that a stateless agent (or novice human) can follow without any prior context.&#10;&#10;It solves one core problem: **knowledge loss between sessions**. When a new agent picks up a plan, it has no memory of what came before. The plan must contain everything needed to succeed.&#10;&#10;Three non-negotiable principles:&#10;&#10;1. **Self-contained** — All knowledge embedded in the document. No external references. No assumed context. Define every term. Repeat assumptions.&#10;&#10;2. **Outcome-focused** — Start with what the user gains. Anchor every milestone to observable behavior. Acceptance is something you can see, not something you can read in code.&#10;&#10;3. **Living document** — The plan evolves as work proceeds. Progress, surprises, decisions, and retrospectives are tracked continuously. Any future reader can understand not just what was done, but why.&#10;&#10;**The core pattern:** Write plans as if the reader is a complete beginner with only the plan and the codebase. If they cannot succeed from those two inputs alone, the plan has failed." id="144" name="Google Shape;144;p31"/>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descr="Use the same EXACT background as third slide. Use light blue and white instead of slight blue but leave the background the same. Leave the text blue. Leave the text blue. Use the same text font all over the slide. No different fonts allowed. &quot;What is Agentic Coding?&#10;Title: What is Agentic Coding?&#10;Subtitle: From Autocomplete to Autonomous Execution&#10;Visual concept: Simple loop diagram with 4 nodes in a circle&#10;Main content:&#10;The Agentic Loop:&#10;&#10;Gather Context — Read files, understand the codebase&#10;Formulate a Plan — Decide what to do&#10;Take Action — Edit files, run commands&#10;Verify &amp; Repeat — Check results, iterate until done&#10;&#10;Key insight (bottom of slide):&#10;&quot;You direct. The agent executes. Structure enables autonomy.&quot;&quot;" id="59" name="Google Shape;59;p14"/>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Leave the text blue. Use the same text font all over the slide. No different fonts allowed. Leave the same background, the same as on the second slide. Instead of using Slight blue and White for the background color, use instead Slight blue and White for the background color.                ## Slide: PLANS.md vs EXECPLAN.md&#10;&#10;&quot;**Title:** Specification Template vs Project Instance&#10;&#10;---&#10;&#10;**PLANS.md (Template)**&#10;&#10;Defines how to write execution plans. Project-agnostic. Prescribes structure, principles, and required sections. Any team can adopt it for any codebase.&#10;&#10;---&#10;&#10;**EXECPLAN.md (Instance)**&#10;&#10;A specific execution plan for one project. Follows PLANS.md structure but contains actual milestones, progress, decisions, and context for that codebase.&#10;&#10;---&#10;&#10;**Relationship**&#10;&#10;| PLANS.md | EXECPLAN.md |&#10;|----------|-------------|&#10;| Template | Instance |&#10;| How to write plans | A plan being executed |&#10;| Generic rules | Project-specific content |&#10;| Static reference | Living document |&#10;&#10;---&#10;&#10;**Adaptation in This Project**&#10;&#10;EXECPLAN.md follows PLANS.md but adds a tiered memory system. Instead of one unbounded document, it splits into a slim core plus archived memory files. This keeps the active plan manageable as the project grows.&#10;&#10;---&#10;&#10;**Summary**&#10;&#10;PLANS.md tells you the rules. EXECPLAN.md applies them to real work.&quot;" id="149" name="Google Shape;149;p32"/>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 name="Shape 153"/>
        <p:cNvGrpSpPr/>
        <p:nvPr/>
      </p:nvGrpSpPr>
      <p:grpSpPr>
        <a:xfrm>
          <a:off x="0" y="0"/>
          <a:ext cx="0" cy="0"/>
          <a:chOff x="0" y="0"/>
          <a:chExt cx="0" cy="0"/>
        </a:xfrm>
      </p:grpSpPr>
      <p:sp>
        <p:nvSpPr>
          <p:cNvPr id="154" name="Google Shape;15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Architectural Debt -</a:t>
            </a:r>
            <a:endParaRPr/>
          </a:p>
        </p:txBody>
      </p:sp>
      <p:sp>
        <p:nvSpPr>
          <p:cNvPr id="155" name="Google Shape;15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Leave the text blue. Use the same text font all over the slide. No different fonts allowed. Leave the same background, the same as on the second slide. Instead of using Slight blue and White for the background color, use instead Slight yellow and White for the background color.                     Tiered Memory Architecture                                                                                                                                                                       &#10;                                                                                                                                                                                                          &#10;  Visual: Simple two-box diagram showing Core pointing to External                                                                                                                                        &#10;                                                                                                                                                                                                          &#10;  Core Memory: CLAUDE.md (auto-loaded instructions). EXECPLAN.md (read first each session for active state).                                                                                              &#10;                                                                                                                                                                                                          &#10;  External Memory: Stored in .claude/memory/ folder. Pulled only when relevant to current task. Four subfolders: milestones (completed features), decisions (architecture and tech choices), schemas      &#10;  (database, API, components), reference (research, glossary, retrospectives).                                                                                                                            &#10;                                                                                                                                                                                                          &#10;  Workflow: Read EXECPLAN.md first, orient with INDEX.md, pull relevant files, spawn 3 scout subagents before coding, update memory after work.                                                           &#10;                                                                                                                                                                                                          &#10;  Principle: Context without narrative. Concise, searchable, linked to source.     " id="156" name="Google Shape;156;p33"/>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 Slide: Tiered Memory Architecture **Background:** Light, ethereal marbled texture with soft, flowing swirls in muted yellow and white tones. The pattern resembles liquid marble or silk fabric with gentle, organic undulations. The swirls flow diagonally across the slide, creating subtle movement without being distracting. The overall effect is warm, clean, and sophisticated—with low contrast between the lightest whites and the soft yellow tones. It has a watery, fluid quality reminiscent of diluted ink in water or polished marble stone. The texture is subtle enough to remain in the background while adding visual interest and a premium, professional feel. **Text color:** Blue **Font:** Same font throughout (no variation) **Visual:** Simple two-box diagram showing Core pointing to External --- **Core Memory:** • CLAUDE.md (auto-loaded instructions) • EXECPLAN.md (read first each session for active state) **External Memory:** • Stored in .claude/memory/ folder • Pulled only when relevant to current task • Four subfolders: milestones (completed features), decisions (architecture and tech choices), schemas (database, API, components), reference (research, glossary, retrospectives) **Workflow:** Read EXECPLAN.md first, orient with INDEX.md, pull relevant files, spawn 3 scout subagents before coding, update memory after work. **Principle:** Context without narrative. Concise, searchable, linked to source.&#10;" id="161" name="Google Shape;161;p34"/>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Title: Conclusion Background: Light, ethereal marbled texture with soft, flowing swirls in muted blue and white tones. The pattern resembles liquid marble or silk fabric with gentle, organic undulations. The swirls flow diagonally across the slide, creating subtle movement without being distracting. The overall effect is cool, clean, and sophisticated—with low contrast between the lightest whites and the soft blue tones. It has a watery, fluid quality reminiscent of diluted ink in water or polished marble stone. The texture is subtle enough to remain in the background while adding visual interest and a premium, professional feel. Text color: Blue Font: Same font throughout (no variation). Leave the text blue. Use the same text font all over the slide. No different fonts allowed. Leave the same background, the same as on the second slide. Instead of using Slight blue and White for the background color, use instead Slight blue and White for the background color. Code becomes a commodity. Developer value shifts to defining intent, verifying outcomes, and mastering abstractions that multiply what one person can build. Machines executing autonomously for hours will transform development. Kill coding? More likely an evolution of what it means to build software. Structure and abstractions enable autonomy. Specifications, memory systems, MCPs, skills, et cetera become the infrastructure. The future belongs to those who adapt: mastering new tools, learning continuously, and combining human judgment with machine execution.&#10;" id="166" name="Google Shape;166;p35"/>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Workflow Repo:</a:t>
            </a:r>
            <a:endParaRPr/>
          </a:p>
        </p:txBody>
      </p:sp>
      <p:sp>
        <p:nvSpPr>
          <p:cNvPr id="172" name="Google Shape;17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Anthropic’s Chrome extension: </a:t>
            </a:r>
            <a:r>
              <a:rPr lang="en" u="sng">
                <a:solidFill>
                  <a:schemeClr val="hlink"/>
                </a:solidFill>
                <a:hlinkClick r:id="rId3"/>
              </a:rPr>
              <a:t>https://chromewebstore.google.com/publisher/anthropic/u308d63ea0533efcf7ba778ad42da7390</a:t>
            </a:r>
            <a:endParaRPr/>
          </a:p>
          <a:p>
            <a:pPr indent="0" lvl="0" marL="0" rtl="0" algn="l">
              <a:spcBef>
                <a:spcPts val="1200"/>
              </a:spcBef>
              <a:spcAft>
                <a:spcPts val="0"/>
              </a:spcAft>
              <a:buNone/>
            </a:pPr>
            <a:r>
              <a:rPr lang="en"/>
              <a:t>                         </a:t>
            </a:r>
            <a:endParaRPr/>
          </a:p>
          <a:p>
            <a:pPr indent="-342900" lvl="0" marL="457200" rtl="0" algn="l">
              <a:spcBef>
                <a:spcPts val="1200"/>
              </a:spcBef>
              <a:spcAft>
                <a:spcPts val="0"/>
              </a:spcAft>
              <a:buSzPts val="1800"/>
              <a:buChar char="-"/>
            </a:pPr>
            <a:r>
              <a:rPr lang="en"/>
              <a:t>Claude Code Docs: </a:t>
            </a:r>
            <a:br>
              <a:rPr lang="en"/>
            </a:br>
            <a:r>
              <a:rPr lang="en" u="sng">
                <a:solidFill>
                  <a:schemeClr val="hlink"/>
                </a:solidFill>
                <a:hlinkClick r:id="rId4"/>
              </a:rPr>
              <a:t>http://code.claude.com/docs/en/overview</a:t>
            </a:r>
            <a:endParaRPr/>
          </a:p>
          <a:p>
            <a:pPr indent="0" lvl="0" marL="0" rtl="0" algn="l">
              <a:spcBef>
                <a:spcPts val="1200"/>
              </a:spcBef>
              <a:spcAft>
                <a:spcPts val="1200"/>
              </a:spcAft>
              <a:buNone/>
            </a:pPr>
            <a:r>
              <a:t/>
            </a:r>
            <a:endParaRPr/>
          </a:p>
        </p:txBody>
      </p:sp>
      <p:pic>
        <p:nvPicPr>
          <p:cNvPr id="173" name="Google Shape;173;p36"/>
          <p:cNvPicPr preferRelativeResize="0"/>
          <p:nvPr/>
        </p:nvPicPr>
        <p:blipFill>
          <a:blip r:embed="rId5">
            <a:alphaModFix/>
          </a:blip>
          <a:stretch>
            <a:fillRect/>
          </a:stretch>
        </p:blipFill>
        <p:spPr>
          <a:xfrm>
            <a:off x="6292525" y="2029100"/>
            <a:ext cx="2539776" cy="2539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generate a slide using the style of the same first slide but use as the main colors white, and much lighter background colors. &quot;Sources: 1) Nations, J. (n.d.). I shipped code I don't understand and I bet you have too [Video]. YouTube. https://www.youtube.com/watch?v=eIoohUmYpGI 2) Kitze, Sizzy. (n.d.). From vibe coding to vibe engineering [Video]. YouTube. https://youtu.be/JV-wY5pxXLo 3) Friel, A. (2025, October 7). Using PLANS.md for multi-hour problem solving. OpenAI Developers Cookbook. - 4) https://developers.openai.com/cookbook/articles/codex_exec_plans OpenAI. (2025, October 8). Shipping with Codex [Video]. YouTube. https://youtu.be/Gr41tYOzE20 5) DeepLearning.AI. (n.d.). Claude Code: A highly agentic coding assistant [Short course]. Retrieved January 26, 2026, from https://www.deeplearning.ai/short-courses/claude-code-a-highly-agentic-coding-assistant/&quot; &quot;" id="178" name="Google Shape;178;p37"/>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Leave the text blue. Use the same text font all over the slide. No different fonts allowed. Leave the same background, the same as on the second slide. Instead of using Slight Blue and White for the background color, use instead Slight Green and White for the background color. &quot;Claude Code — The Concept&#10;Title: Claude Code: LLM + Tools + Memory&#10;Subtitle: An agent that lives in your terminal&#10;Visual concept: Simple diagram showing LLM box connected to three elements: Tools, Memory, Environment → pointing to &quot;Your Codebase&quot;&#10;Main content:&#10;What it does:&#10;&#10;Discovers your codebase without indexing (no files sent to external servers)&#10;Creates and runs sub-agents for complex tasks&#10;Extensible via MCP (Model Context Protocol) servers&#10;&#10;The workflow: Discover → Design → Build → Deploy → Support&quot;" id="64" name="Google Shape;64;p15"/>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descr="Leave the text blue. Use the same text font all over the slide. No different fonts allowed. Leave the same background, the same as on the second slide. Instead of using Slight blue and White for the background color, use instead Slight orange and White for the background color.                    Claude Code — Memory &amp; Context&#10;Title: The Memory Layer&#10;Subtitle: How Claude Code remembers your project&#10;Visual concept: Three stacked boxes or icons representing the three memory types&#10;Main content:&#10;CLAUDE.md — The &quot;employee handbook&quot; for your project&#10;&#10;Tech stack, commands, architecture, coding standards&#10;Auto-loaded at session start&#10;&#10;Three Memory Scopes:&#10;&#10;User — Your personal preferences (global)&#10;Project (Global) — Shared with team (version controlled)&#10;Project (Local) — Your local overrides (git-ignored)&#10;&#10;Extend with MCP:&#10;claude mcp add playwright                          " id="69" name="Google Shape;69;p16"/>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descr="Leave the text blue. Use the same text font all over the slide. No different fonts allowed. Leave the same background, the same as on the second slide. Instead of using Slight blue and White for the background color, use instead Slight yellow and White for the background color.                      &quot;Claude Code — Daily Workflow&#10;Title: Working with Claude Code&#10;Subtitle: Commands, planning, and parallel development&#10;Visual concept: Terminal window mockup or command list&#10;Main content:&#10;Essential Commands:&#10;&#10;/init — Create CLAUDE.md for your project&#10;/compact — Summarize &amp; clear conversation (save context)&#10;/clear — Fresh start&#10;@filepath — Mention specific files&#10;&#10;Power Features:&#10;&#10;Plan Mode (Shift+Tab x2) — Think before acting&#10;Worktrees — Run multiple agents in parallel on different features&#10;Screenshots — Show Claude the UI, let it fix what it sees&quot;" id="74" name="Google Shape;74;p17"/>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descr="Leave the text blue. Use the same text font all over the slide. No different fonts allowed. Leave the same background, the same as on the second slide. Instead of using Slight blue and White for the background color, use instead Slight red and White for the background color.                     Sub-Agents&#10;Title: Sub-Agents&#10;Subtitle: Delegate tasks without polluting your context&#10;Visual concept: Main agent box at top with arrows pointing down to 2-3 smaller agent boxes, each with a different color dot&#10;Main content:&#10;Why sub-agents?&#10;&#10;Own context window (doesn't use up the main agent's context)&#10;Custom tools, MCPs, and system prompts per agent&#10;Visual indicator: each agent has its own color&#10;&#10;Creating an agent:&#10;/agent → guided setup (project-specific recommended)&#10;Best practice: Call MCPs through sub-agents&#10;→ Keeps MCP tool definitions out of your main context&#10;Orchestration pattern:&#10;&#10;Create multiple specialized agents&#10;Tell main agent: &quot;Run these agents in order&quot;&#10;Each agent writes output to a file, next agent reads it&#10;&#10;Tip: You don't have to explicitly invoke an agent. Claude will pick the most relevant one. But if you want control, name it in your prompt or call it from a custom command.&#10;&#10;Key intuition:&#10;Sub-agents are like delegating to a specialist. They do focused work in their own headspace, report back, and your main agent stays uncluttered." id="79" name="Google Shape;79;p18"/>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Use the same EXACT background as second slide. Use light red and white as background color instead of slight blue but leave the background the same. Leave the text blue. Leave the text blue. Use the same text font all over the slide. No different fonts allowed. ## Description&#10;&#10;This is an instructional slide showing a three-step quick setup guide for Claude Code. It has a light gray background with a bold black title at the top, followed by a parenthetical note about account requirements. Each step is numbered with a colored circular badge (blue for step 1, green for step 2, yellow for step 3), with the step name in bold text and dark code blocks containing terminal commands. Step 1 includes two separate commands for different operating systems.&#10;&#10;---&#10;&#10;## Verbatim Text&#10;&#10;**Quick Setup**&#10;(to use Claude Code you need a Claude Pro or Max account)&#10;&#10;**1** Install Claude Code&#10;&#10;macOS/Linux: `curl -fsSL https://claude.ai/install.sh | bash`&#10;&#10;Windows: `curl -fsSL https://claude.ai/install.cmd -o install.cmd &amp;&amp; install.cmd &amp;&amp; del install.cmd`&#10;&#10;**2** Verify installation&#10;&#10;`claude --version`&#10;&#10;**3** Create project folder&#10;&#10;`mkdir my-project &amp;&amp; cd my-project`" id="84" name="Google Shape;84;p19"/>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Use the same EXACT background as second slide. Use light green instead of slight blue but leave the background the same. Leave the text blue. Use the same text font all over the slide. No different fonts allowed. Ultrathink: I 2 main threads - Tension which needs to be reconciled: Ability to generate software (content more broadly) outpaces our speed in understanding what we generate. We want to take advantage of these increasingly capable AI agentic systems" id="89" name="Google Shape;89;p20"/>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Use the same EXACT background as third slide. Use light orange instead of slight blue but leave the background the same. Leave the text blue. Use the same text font all over the slide. No different fonts allowed. Ability to generate software (content more broadly) outpaces our speed in understanding what we generate. Given that we will use AI to write code, the implication is that here everyone here will ship code that we don’t fully understand. The important question is whether we’ll still understand the systems we build. Infinite Software: Problem with not understanding your systems: complexity trap and risk of project collapse. If we keep generating without knowing what we are doing, we keep adding complexity. The problem is that AI treats every pattern in your code as equally valid and equally as important, including your technical debt and un-necessary complexity, which ends up compounding as you generate more code." id="94" name="Google Shape;94;p21"/>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